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443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FFFF"/>
    <a:srgbClr val="000000"/>
    <a:srgbClr val="C13F3F"/>
    <a:srgbClr val="D9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702" autoAdjust="0"/>
  </p:normalViewPr>
  <p:slideViewPr>
    <p:cSldViewPr>
      <p:cViewPr varScale="1">
        <p:scale>
          <a:sx n="78" d="100"/>
          <a:sy n="78" d="100"/>
        </p:scale>
        <p:origin x="1526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1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2/3/2018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/>
              <a:t>June 28, 2017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" y="0"/>
            <a:ext cx="1899719" cy="1372224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632448" cy="990600"/>
          </a:xfrm>
        </p:spPr>
        <p:txBody>
          <a:bodyPr>
            <a:normAutofit/>
          </a:bodyPr>
          <a:lstStyle>
            <a:lvl1pPr>
              <a:defRPr sz="36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67000" cy="365125"/>
          </a:xfrm>
        </p:spPr>
        <p:txBody>
          <a:bodyPr/>
          <a:lstStyle>
            <a:lvl1pPr>
              <a:defRPr sz="1050">
                <a:latin typeface="Garamond" pitchFamily="18" charset="0"/>
              </a:defRPr>
            </a:lvl1pPr>
          </a:lstStyle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44958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477000" y="6492875"/>
            <a:ext cx="2667000" cy="365125"/>
          </a:xfrm>
        </p:spPr>
        <p:txBody>
          <a:bodyPr rtlCol="0"/>
          <a:lstStyle>
            <a:lvl1pPr algn="r">
              <a:defRPr sz="1100"/>
            </a:lvl1pPr>
          </a:lstStyle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3050"/>
            <a:ext cx="7010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0104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371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86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28,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1" y="0"/>
            <a:ext cx="1671119" cy="1207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8755E5-053F-4FBC-93DA-EDCBD2C3B0E8}"/>
              </a:ext>
            </a:extLst>
          </p:cNvPr>
          <p:cNvSpPr txBox="1"/>
          <p:nvPr/>
        </p:nvSpPr>
        <p:spPr>
          <a:xfrm>
            <a:off x="0" y="1828800"/>
            <a:ext cx="2119946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Garamond" panose="02020404030301010803" pitchFamily="18" charset="0"/>
              </a:rPr>
              <a:t>Encontrará tutoriales y recursos de ayuda en la página de inicio de sesión [</a:t>
            </a:r>
            <a:r>
              <a:rPr lang="es-ES" sz="1400" dirty="0" err="1">
                <a:latin typeface="Garamond" panose="02020404030301010803" pitchFamily="18" charset="0"/>
              </a:rPr>
              <a:t>login</a:t>
            </a:r>
            <a:r>
              <a:rPr lang="es-ES" sz="1400" dirty="0">
                <a:latin typeface="Garamond" panose="02020404030301010803" pitchFamily="18" charset="0"/>
              </a:rPr>
              <a:t>]. </a:t>
            </a:r>
          </a:p>
          <a:p>
            <a:endParaRPr lang="es-ES" sz="1400" dirty="0">
              <a:latin typeface="Garamond" panose="02020404030301010803" pitchFamily="18" charset="0"/>
            </a:endParaRPr>
          </a:p>
          <a:p>
            <a:r>
              <a:rPr lang="es-ES" sz="1400" dirty="0">
                <a:latin typeface="Garamond" panose="02020404030301010803" pitchFamily="18" charset="0"/>
              </a:rPr>
              <a:t>Ítems marcados con un círculo: </a:t>
            </a:r>
          </a:p>
          <a:p>
            <a:r>
              <a:rPr lang="es-ES" sz="1400" dirty="0">
                <a:latin typeface="Garamond" panose="02020404030301010803" pitchFamily="18" charset="0"/>
              </a:rPr>
              <a:t>1: controles para poder desplazarse por el mapa; 2: escoja el distrito en el que se situará el territorio seleccionado; </a:t>
            </a:r>
          </a:p>
          <a:p>
            <a:r>
              <a:rPr lang="es-ES" sz="1400" dirty="0">
                <a:latin typeface="Garamond" panose="02020404030301010803" pitchFamily="18" charset="0"/>
              </a:rPr>
              <a:t>3: opciones para seleccionar el territorio; </a:t>
            </a:r>
          </a:p>
          <a:p>
            <a:r>
              <a:rPr lang="es-ES" sz="1400" dirty="0">
                <a:latin typeface="Garamond" panose="02020404030301010803" pitchFamily="18" charset="0"/>
              </a:rPr>
              <a:t>4: resumen demográfico de distritos; </a:t>
            </a:r>
          </a:p>
          <a:p>
            <a:r>
              <a:rPr lang="es-ES" sz="1400" dirty="0">
                <a:latin typeface="Garamond" panose="02020404030301010803" pitchFamily="18" charset="0"/>
              </a:rPr>
              <a:t>5: cambio demográfico del área actualmente seleccionada; </a:t>
            </a:r>
          </a:p>
          <a:p>
            <a:r>
              <a:rPr lang="es-ES" sz="1400" dirty="0">
                <a:latin typeface="Garamond" panose="02020404030301010803" pitchFamily="18" charset="0"/>
              </a:rPr>
              <a:t>6: repaso del mapa al terminar; </a:t>
            </a:r>
          </a:p>
          <a:p>
            <a:r>
              <a:rPr lang="es-ES" sz="1400" dirty="0">
                <a:latin typeface="Garamond" panose="02020404030301010803" pitchFamily="18" charset="0"/>
              </a:rPr>
              <a:t>7: entregue el mapa. </a:t>
            </a:r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102"/>
            <a:ext cx="6632448" cy="688350"/>
          </a:xfrm>
        </p:spPr>
        <p:txBody>
          <a:bodyPr>
            <a:normAutofit/>
          </a:bodyPr>
          <a:lstStyle/>
          <a:p>
            <a:r>
              <a:rPr lang="es-ES" dirty="0"/>
              <a:t>Para usar la herramienta en línea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B555F10-90B8-4E78-A68F-425FC88AB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0" t="4755" r="28494" b="55615"/>
          <a:stretch/>
        </p:blipFill>
        <p:spPr>
          <a:xfrm>
            <a:off x="2514600" y="2426439"/>
            <a:ext cx="6248400" cy="445095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EEA8DCD-7B5B-408F-AE26-C24FDC99EC34}"/>
              </a:ext>
            </a:extLst>
          </p:cNvPr>
          <p:cNvGrpSpPr/>
          <p:nvPr/>
        </p:nvGrpSpPr>
        <p:grpSpPr>
          <a:xfrm>
            <a:off x="2590800" y="762000"/>
            <a:ext cx="5704394" cy="1663366"/>
            <a:chOff x="609600" y="1106788"/>
            <a:chExt cx="5704394" cy="16633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9917ADF-E453-4713-A592-B8BC208D4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" y="1106788"/>
              <a:ext cx="5704394" cy="1524000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E48CB0F-80B5-499C-AF22-D55CFBAE76F2}"/>
                </a:ext>
              </a:extLst>
            </p:cNvPr>
            <p:cNvSpPr/>
            <p:nvPr/>
          </p:nvSpPr>
          <p:spPr>
            <a:xfrm>
              <a:off x="1981200" y="2236754"/>
              <a:ext cx="3200400" cy="533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68C79522-EF01-40F1-8BBC-275348BA73A5}"/>
              </a:ext>
            </a:extLst>
          </p:cNvPr>
          <p:cNvSpPr/>
          <p:nvPr/>
        </p:nvSpPr>
        <p:spPr>
          <a:xfrm>
            <a:off x="7010400" y="3736777"/>
            <a:ext cx="14478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46C77CC-9033-4C06-9C06-085A5251B6D2}"/>
              </a:ext>
            </a:extLst>
          </p:cNvPr>
          <p:cNvSpPr/>
          <p:nvPr/>
        </p:nvSpPr>
        <p:spPr>
          <a:xfrm>
            <a:off x="3657600" y="2545004"/>
            <a:ext cx="609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1A5E3C-C17F-4FF5-84F5-752D44D582E2}"/>
              </a:ext>
            </a:extLst>
          </p:cNvPr>
          <p:cNvSpPr/>
          <p:nvPr/>
        </p:nvSpPr>
        <p:spPr>
          <a:xfrm>
            <a:off x="5776530" y="2529229"/>
            <a:ext cx="609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681A45-6CD1-484F-93E4-ED6BFBB349C5}"/>
              </a:ext>
            </a:extLst>
          </p:cNvPr>
          <p:cNvSpPr/>
          <p:nvPr/>
        </p:nvSpPr>
        <p:spPr>
          <a:xfrm>
            <a:off x="7391400" y="4346377"/>
            <a:ext cx="10668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4F1FCCB-02E4-40C2-B4CF-0D38375F6A9A}"/>
              </a:ext>
            </a:extLst>
          </p:cNvPr>
          <p:cNvSpPr/>
          <p:nvPr/>
        </p:nvSpPr>
        <p:spPr>
          <a:xfrm>
            <a:off x="2438400" y="2895600"/>
            <a:ext cx="1295400" cy="309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1B9CDF1-2616-4880-8BA5-10304666D9A1}"/>
              </a:ext>
            </a:extLst>
          </p:cNvPr>
          <p:cNvSpPr/>
          <p:nvPr/>
        </p:nvSpPr>
        <p:spPr>
          <a:xfrm>
            <a:off x="3062670" y="6018226"/>
            <a:ext cx="2195130" cy="309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B86316B-2776-4BF2-9A7D-A45E1C027389}"/>
              </a:ext>
            </a:extLst>
          </p:cNvPr>
          <p:cNvSpPr/>
          <p:nvPr/>
        </p:nvSpPr>
        <p:spPr>
          <a:xfrm>
            <a:off x="6781800" y="2822377"/>
            <a:ext cx="1447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8D9A1B-084C-4880-99DB-F3CEBED255A8}"/>
              </a:ext>
            </a:extLst>
          </p:cNvPr>
          <p:cNvSpPr txBox="1"/>
          <p:nvPr/>
        </p:nvSpPr>
        <p:spPr>
          <a:xfrm>
            <a:off x="4267200" y="254500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1B1E20-3B4C-4170-8B46-21ECBF8D6F50}"/>
              </a:ext>
            </a:extLst>
          </p:cNvPr>
          <p:cNvSpPr txBox="1"/>
          <p:nvPr/>
        </p:nvSpPr>
        <p:spPr>
          <a:xfrm>
            <a:off x="5547930" y="2514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DBA242-4BF7-47D5-9A43-BDDC1C75D763}"/>
              </a:ext>
            </a:extLst>
          </p:cNvPr>
          <p:cNvSpPr txBox="1"/>
          <p:nvPr/>
        </p:nvSpPr>
        <p:spPr>
          <a:xfrm>
            <a:off x="2834070" y="5867400"/>
            <a:ext cx="387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079272-0441-44C5-AE65-0943B42F1F07}"/>
              </a:ext>
            </a:extLst>
          </p:cNvPr>
          <p:cNvSpPr txBox="1"/>
          <p:nvPr/>
        </p:nvSpPr>
        <p:spPr>
          <a:xfrm>
            <a:off x="8229600" y="28194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EA4F76-4320-4195-A1BB-BD85DF8FF5BC}"/>
              </a:ext>
            </a:extLst>
          </p:cNvPr>
          <p:cNvSpPr txBox="1"/>
          <p:nvPr/>
        </p:nvSpPr>
        <p:spPr>
          <a:xfrm>
            <a:off x="8763000" y="385094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D36194-BF9E-42B7-B20C-410F2C868882}"/>
              </a:ext>
            </a:extLst>
          </p:cNvPr>
          <p:cNvSpPr txBox="1"/>
          <p:nvPr/>
        </p:nvSpPr>
        <p:spPr>
          <a:xfrm>
            <a:off x="8458200" y="43434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highlight>
                  <a:srgbClr val="FF0000"/>
                </a:highlight>
                <a:latin typeface="Garamond" panose="02020404030301010803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50656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5805</TotalTime>
  <Words>96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Garamond</vt:lpstr>
      <vt:lpstr>Tw Cen MT</vt:lpstr>
      <vt:lpstr>Wingdings</vt:lpstr>
      <vt:lpstr>Wingdings 2</vt:lpstr>
      <vt:lpstr>Median</vt:lpstr>
      <vt:lpstr>Para usar la herramienta en línea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Tulare 2011 Redistricting</dc:title>
  <dc:creator>DMeyer12</dc:creator>
  <cp:lastModifiedBy>Douglas Johnson</cp:lastModifiedBy>
  <cp:revision>415</cp:revision>
  <cp:lastPrinted>2017-06-27T19:06:34Z</cp:lastPrinted>
  <dcterms:created xsi:type="dcterms:W3CDTF">2011-05-19T00:29:13Z</dcterms:created>
  <dcterms:modified xsi:type="dcterms:W3CDTF">2018-02-03T08:31:07Z</dcterms:modified>
</cp:coreProperties>
</file>